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435" r:id="rId5"/>
    <p:sldId id="2455" r:id="rId6"/>
    <p:sldId id="2439" r:id="rId7"/>
    <p:sldId id="259" r:id="rId8"/>
    <p:sldId id="260" r:id="rId9"/>
    <p:sldId id="2456" r:id="rId10"/>
    <p:sldId id="2442" r:id="rId11"/>
    <p:sldId id="2457" r:id="rId12"/>
    <p:sldId id="2458" r:id="rId13"/>
    <p:sldId id="262" r:id="rId14"/>
    <p:sldId id="2447" r:id="rId15"/>
    <p:sldId id="2438"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4" autoAdjust="0"/>
  </p:normalViewPr>
  <p:slideViewPr>
    <p:cSldViewPr snapToGrid="0">
      <p:cViewPr varScale="1">
        <p:scale>
          <a:sx n="92" d="100"/>
          <a:sy n="92" d="100"/>
        </p:scale>
        <p:origin x="288" y="-1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12/5/2018</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6409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lvl1pPr>
              <a:defRPr/>
            </a:lvl1pPr>
          </a:lstStyle>
          <a:p>
            <a:r>
              <a:rPr lang="en-US" dirty="0"/>
              <a:t>r</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805697" y="1596937"/>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dirty="0"/>
              <a:t>Click icon to add picture</a:t>
            </a:r>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6417424" y="1787237"/>
            <a:ext cx="5393575" cy="4557794"/>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a:extLst>
              <a:ext uri="{FF2B5EF4-FFF2-40B4-BE49-F238E27FC236}">
                <a16:creationId xmlns:a16="http://schemas.microsoft.com/office/drawing/2014/main" id="{C0062100-2FE3-4CF0-84FE-F1A56C4EDCE0}"/>
              </a:ext>
            </a:extLst>
          </p:cNvPr>
          <p:cNvPicPr>
            <a:picLocks noChangeAspect="1"/>
          </p:cNvPicPr>
          <p:nvPr userDrawn="1"/>
        </p:nvPicPr>
        <p:blipFill>
          <a:blip r:embed="rId2"/>
          <a:stretch>
            <a:fillRect/>
          </a:stretch>
        </p:blipFill>
        <p:spPr>
          <a:xfrm>
            <a:off x="41650" y="1186249"/>
            <a:ext cx="6334124" cy="4220110"/>
          </a:xfrm>
          <a:prstGeom prst="rect">
            <a:avLst/>
          </a:prstGeom>
        </p:spPr>
      </p:pic>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44247" y="840000"/>
            <a:ext cx="6331527" cy="6846932"/>
          </a:xfrm>
          <a:effectLst>
            <a:innerShdw blurRad="254000" dist="127000">
              <a:prstClr val="black">
                <a:alpha val="50000"/>
              </a:prstClr>
            </a:innerShdw>
          </a:effectLst>
        </p:spPr>
        <p:txBody>
          <a:bodyPr anchor="ctr"/>
          <a:lstStyle>
            <a:lvl1pPr marL="0" indent="0" algn="ctr">
              <a:buNone/>
              <a:defRPr/>
            </a:lvl1pPr>
          </a:lstStyle>
          <a:p>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53" r:id="rId8"/>
    <p:sldLayoutId id="2147483655" r:id="rId9"/>
    <p:sldLayoutId id="2147483666" r:id="rId10"/>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1" y="0"/>
            <a:ext cx="12192000" cy="6858000"/>
          </a:xfrm>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888984"/>
            <a:ext cx="10787270" cy="830649"/>
          </a:xfrm>
        </p:spPr>
        <p:txBody>
          <a:bodyPr>
            <a:normAutofit/>
          </a:bodyPr>
          <a:lstStyle/>
          <a:p>
            <a:r>
              <a:rPr lang="en-US" sz="4400" dirty="0">
                <a:solidFill>
                  <a:schemeClr val="bg1"/>
                </a:solidFill>
              </a:rPr>
              <a:t>Lane Detection in Self Driving Cars</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9425248" y="5470696"/>
            <a:ext cx="2514600" cy="1072886"/>
          </a:xfrm>
        </p:spPr>
        <p:txBody>
          <a:bodyPr>
            <a:normAutofit fontScale="77500" lnSpcReduction="20000"/>
          </a:bodyPr>
          <a:lstStyle/>
          <a:p>
            <a:pPr algn="l"/>
            <a:r>
              <a:rPr lang="en-US" dirty="0"/>
              <a:t>Presented by </a:t>
            </a:r>
          </a:p>
          <a:p>
            <a:pPr algn="l"/>
            <a:r>
              <a:rPr lang="en-US" dirty="0">
                <a:solidFill>
                  <a:schemeClr val="bg1"/>
                </a:solidFill>
              </a:rPr>
              <a:t>Jyothi Raju</a:t>
            </a:r>
          </a:p>
          <a:p>
            <a:pPr algn="l"/>
            <a:r>
              <a:rPr lang="en-US" dirty="0">
                <a:solidFill>
                  <a:schemeClr val="bg1"/>
                </a:solidFill>
              </a:rPr>
              <a:t>11612830 </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419043" y="0"/>
            <a:ext cx="11002962" cy="1189038"/>
          </a:xfrm>
        </p:spPr>
        <p:txBody>
          <a:bodyPr anchor="ctr"/>
          <a:lstStyle/>
          <a:p>
            <a:pPr algn="ctr"/>
            <a:r>
              <a:rPr lang="en-US" dirty="0"/>
              <a:t>Classical VS Deep </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Classical Learning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r>
              <a:rPr lang="en-US" dirty="0"/>
              <a:t>Less Rate of Accuracy </a:t>
            </a:r>
          </a:p>
          <a:p>
            <a:r>
              <a:rPr lang="en-US" dirty="0"/>
              <a:t>Computationally Cheaper </a:t>
            </a:r>
          </a:p>
          <a:p>
            <a:r>
              <a:rPr lang="en-US" dirty="0"/>
              <a:t>Can be Easier to Interpret </a:t>
            </a:r>
          </a:p>
          <a:p>
            <a:r>
              <a:rPr lang="en-US" dirty="0"/>
              <a:t>Less Faster Than Deep learning </a:t>
            </a:r>
          </a:p>
          <a:p>
            <a:r>
              <a:rPr lang="en-US" dirty="0" err="1"/>
              <a:t>Eg</a:t>
            </a:r>
            <a:r>
              <a:rPr lang="en-US" dirty="0"/>
              <a:t> : SVM(Support Vector Machine) .</a:t>
            </a:r>
            <a:r>
              <a:rPr lang="en-US" dirty="0" err="1"/>
              <a:t>etc</a:t>
            </a:r>
            <a:r>
              <a:rPr lang="en-US" dirty="0"/>
              <a:t>   </a:t>
            </a:r>
          </a:p>
          <a:p>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Deep learning </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r>
              <a:rPr lang="en-US" dirty="0"/>
              <a:t>Great Accuracy</a:t>
            </a:r>
          </a:p>
          <a:p>
            <a:r>
              <a:rPr lang="en-US" dirty="0"/>
              <a:t>More Computational Expensive </a:t>
            </a:r>
          </a:p>
          <a:p>
            <a:r>
              <a:rPr lang="en-US" dirty="0"/>
              <a:t>Data Hungry </a:t>
            </a:r>
          </a:p>
          <a:p>
            <a:r>
              <a:rPr lang="en-US" dirty="0"/>
              <a:t>Faster Than Classical Learning With High </a:t>
            </a:r>
            <a:r>
              <a:rPr lang="en-US" dirty="0" err="1"/>
              <a:t>Gpu</a:t>
            </a:r>
            <a:endParaRPr lang="en-US" dirty="0"/>
          </a:p>
          <a:p>
            <a:r>
              <a:rPr lang="en-US" dirty="0" err="1"/>
              <a:t>Eg</a:t>
            </a:r>
            <a:r>
              <a:rPr lang="en-US" dirty="0"/>
              <a:t> :  R-CNN , CNN , Faster R-CNN , YOLO ..etc.</a:t>
            </a:r>
          </a:p>
          <a:p>
            <a:pPr marL="0" indent="0">
              <a:buNone/>
            </a:pPr>
            <a:endParaRPr lang="en-US" dirty="0"/>
          </a:p>
        </p:txBody>
      </p:sp>
    </p:spTree>
    <p:extLst>
      <p:ext uri="{BB962C8B-B14F-4D97-AF65-F5344CB8AC3E}">
        <p14:creationId xmlns:p14="http://schemas.microsoft.com/office/powerpoint/2010/main" val="161926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dirty="0"/>
              <a:t>Lane Detection is used in Self Driving Cars</a:t>
            </a:r>
          </a:p>
          <a:p>
            <a:pPr marL="285750" indent="-285750">
              <a:buFont typeface="Arial" panose="020B0604020202020204" pitchFamily="34" charset="0"/>
              <a:buChar char="•"/>
            </a:pPr>
            <a:r>
              <a:rPr lang="en-IN" sz="2000" dirty="0"/>
              <a:t>Lane Detection is also used to find the Curvature of the Road </a:t>
            </a:r>
          </a:p>
          <a:p>
            <a:pPr marL="285750" indent="-285750">
              <a:buFont typeface="Arial" panose="020B0604020202020204" pitchFamily="34" charset="0"/>
              <a:buChar char="•"/>
            </a:pPr>
            <a:r>
              <a:rPr lang="en-IN" sz="2000" dirty="0"/>
              <a:t>Lane Departure warning system in maned Vehicles </a:t>
            </a:r>
          </a:p>
          <a:p>
            <a:pPr marL="285750" indent="-285750">
              <a:buFont typeface="Arial" panose="020B0604020202020204" pitchFamily="34" charset="0"/>
              <a:buChar char="•"/>
            </a:pPr>
            <a:r>
              <a:rPr lang="en-IN" sz="2000" dirty="0"/>
              <a:t>Lane Detection is used to Find Left Curvature , Right Curvature, Centre Alignment </a:t>
            </a:r>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solidFill>
                  <a:schemeClr val="tx1">
                    <a:lumMod val="65000"/>
                    <a:lumOff val="35000"/>
                  </a:schemeClr>
                </a:solidFill>
              </a:rPr>
              <a:t>Applications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Tree>
    <p:extLst>
      <p:ext uri="{BB962C8B-B14F-4D97-AF65-F5344CB8AC3E}">
        <p14:creationId xmlns:p14="http://schemas.microsoft.com/office/powerpoint/2010/main" val="25427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stretch>
            <a:fillRect/>
          </a:stretch>
        </p:blipFill>
        <p:spPr>
          <a:xfrm>
            <a:off x="0" y="0"/>
            <a:ext cx="12191999" cy="6858000"/>
          </a:xfrm>
        </p:spPr>
      </p:pic>
      <p:sp>
        <p:nvSpPr>
          <p:cNvPr id="8" name="Rectangle 7" descr="Accent block">
            <a:extLst>
              <a:ext uri="{FF2B5EF4-FFF2-40B4-BE49-F238E27FC236}">
                <a16:creationId xmlns:a16="http://schemas.microsoft.com/office/drawing/2014/main" id="{B37AE6A7-94BB-4CBF-96BB-71DDEFE8E6DF}"/>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14" name="Rectangle 13" descr="Accent block for text">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726740"/>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3815552"/>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2800" dirty="0">
                <a:solidFill>
                  <a:schemeClr val="bg1"/>
                </a:solidFill>
                <a:latin typeface="+mj-lt"/>
                <a:cs typeface="Gill Sans" panose="020B0502020104020203" pitchFamily="34" charset="-79"/>
              </a:rPr>
              <a:t>Future Of Computer    Vision in Self Driving Cars</a:t>
            </a:r>
          </a:p>
        </p:txBody>
      </p:sp>
      <p:sp>
        <p:nvSpPr>
          <p:cNvPr id="7" name="Text Placeholder 2">
            <a:extLst>
              <a:ext uri="{FF2B5EF4-FFF2-40B4-BE49-F238E27FC236}">
                <a16:creationId xmlns:a16="http://schemas.microsoft.com/office/drawing/2014/main" id="{B7AAF9B1-A05E-43ED-87F5-789C042688ED}"/>
              </a:ext>
            </a:extLst>
          </p:cNvPr>
          <p:cNvSpPr txBox="1">
            <a:spLocks/>
          </p:cNvSpPr>
          <p:nvPr/>
        </p:nvSpPr>
        <p:spPr>
          <a:xfrm>
            <a:off x="749300" y="672701"/>
            <a:ext cx="11002962" cy="2246967"/>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solidFill>
                  <a:schemeClr val="bg1"/>
                </a:solidFill>
              </a:rPr>
              <a:t>Within 20 years, computer vision will be a commodity component within the fabric of the worldwide analytics infrastructure, similar to the telecommunications infrastructure of today, containing distributed analytics and databases services. A few new Neural Computing (NC) architectures will be standardized in silicon, applicable to all forms of data.</a:t>
            </a:r>
          </a:p>
        </p:txBody>
      </p:sp>
    </p:spTree>
    <p:extLst>
      <p:ext uri="{BB962C8B-B14F-4D97-AF65-F5344CB8AC3E}">
        <p14:creationId xmlns:p14="http://schemas.microsoft.com/office/powerpoint/2010/main" val="138922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203605" y="1367388"/>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ZA" sz="1800" u="none" strike="noStrike" kern="1200" cap="none" spc="300" normalizeH="0" baseline="0" noProof="0" dirty="0">
                <a:ln>
                  <a:noFill/>
                </a:ln>
                <a:effectLst/>
                <a:uLnTx/>
                <a:uFillTx/>
                <a:latin typeface="+mj-lt"/>
                <a:cs typeface="Gill Sans" panose="020B0502020104020203" pitchFamily="34" charset="-79"/>
              </a:rPr>
              <a:t>Jyothi Raju</a:t>
            </a: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ZA" sz="1800" spc="300" dirty="0">
                <a:latin typeface="+mj-lt"/>
                <a:cs typeface="Gill Sans Light" panose="020B0302020104020203" pitchFamily="34" charset="-79"/>
              </a:rPr>
              <a:t>7986057623</a:t>
            </a: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0" y="5032398"/>
            <a:ext cx="3492139"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lang="en-ZA" sz="1800" spc="300" dirty="0">
                <a:latin typeface="+mj-lt"/>
                <a:cs typeface="Gill Sans Light" panose="020B0302020104020203" pitchFamily="34" charset="-79"/>
              </a:rPr>
              <a:t>jyothiraju0384@gmail</a:t>
            </a:r>
            <a:r>
              <a:rPr kumimoji="0" lang="en-ZA" sz="1800" u="none" strike="noStrike" kern="1200" cap="none" spc="300" normalizeH="0" baseline="0" noProof="0" dirty="0">
                <a:ln>
                  <a:noFill/>
                </a:ln>
                <a:effectLst/>
                <a:uLnTx/>
                <a:uFillTx/>
                <a:latin typeface="+mj-lt"/>
                <a:cs typeface="Gill Sans Light" panose="020B0302020104020203" pitchFamily="34" charset="-79"/>
              </a:rPr>
              <a:t>.com</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61A66F-0E9C-4232-8079-6A989BB067C2}"/>
              </a:ext>
            </a:extLst>
          </p:cNvPr>
          <p:cNvPicPr>
            <a:picLocks noChangeAspect="1"/>
          </p:cNvPicPr>
          <p:nvPr/>
        </p:nvPicPr>
        <p:blipFill>
          <a:blip r:embed="rId2"/>
          <a:stretch>
            <a:fillRect/>
          </a:stretch>
        </p:blipFill>
        <p:spPr>
          <a:xfrm>
            <a:off x="0" y="1555"/>
            <a:ext cx="12192000" cy="6854889"/>
          </a:xfrm>
          <a:prstGeom prst="rect">
            <a:avLst/>
          </a:prstGeom>
        </p:spPr>
      </p:pic>
      <p:sp>
        <p:nvSpPr>
          <p:cNvPr id="8" name="Rectangle 7" descr="Accent block">
            <a:extLst>
              <a:ext uri="{FF2B5EF4-FFF2-40B4-BE49-F238E27FC236}">
                <a16:creationId xmlns:a16="http://schemas.microsoft.com/office/drawing/2014/main" id="{5705986D-BACC-4398-9AC6-DB346709C2E5}"/>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5F202E84-3359-4AEE-B20D-56981715E9DF}"/>
              </a:ext>
            </a:extLst>
          </p:cNvPr>
          <p:cNvSpPr txBox="1">
            <a:spLocks/>
          </p:cNvSpPr>
          <p:nvPr/>
        </p:nvSpPr>
        <p:spPr>
          <a:xfrm>
            <a:off x="302375" y="1380747"/>
            <a:ext cx="6955675" cy="393622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dirty="0">
                <a:solidFill>
                  <a:schemeClr val="bg1"/>
                </a:solidFill>
              </a:rPr>
              <a:t>Lane detection is a well-researched area of computer vision with applications in autonomous vehicles and driver support systems. This is in part because, car analysis white or yellow lane on the road to keep vehicle on the road in a correct direction.</a:t>
            </a:r>
            <a:endParaRPr lang="en-US" dirty="0">
              <a:solidFill>
                <a:schemeClr val="bg1"/>
              </a:solidFill>
            </a:endParaRPr>
          </a:p>
        </p:txBody>
      </p:sp>
      <p:sp>
        <p:nvSpPr>
          <p:cNvPr id="10" name="Title 2">
            <a:extLst>
              <a:ext uri="{FF2B5EF4-FFF2-40B4-BE49-F238E27FC236}">
                <a16:creationId xmlns:a16="http://schemas.microsoft.com/office/drawing/2014/main" id="{8EF5D415-BB59-4E32-B285-3ABD2FB35D60}"/>
              </a:ext>
            </a:extLst>
          </p:cNvPr>
          <p:cNvSpPr>
            <a:spLocks noGrp="1"/>
          </p:cNvSpPr>
          <p:nvPr>
            <p:ph type="title"/>
          </p:nvPr>
        </p:nvSpPr>
        <p:spPr>
          <a:xfrm>
            <a:off x="6947015" y="2464316"/>
            <a:ext cx="4787785" cy="1399777"/>
          </a:xfrm>
        </p:spPr>
        <p:txBody>
          <a:bodyPr>
            <a:normAutofit fontScale="90000"/>
          </a:bodyPr>
          <a:lstStyle/>
          <a:p>
            <a:r>
              <a:rPr lang="en-US" dirty="0">
                <a:solidFill>
                  <a:schemeClr val="bg1">
                    <a:lumMod val="95000"/>
                  </a:schemeClr>
                </a:solidFill>
              </a:rPr>
              <a:t>What is </a:t>
            </a:r>
            <a:br>
              <a:rPr lang="en-US" dirty="0">
                <a:solidFill>
                  <a:schemeClr val="bg1">
                    <a:lumMod val="95000"/>
                  </a:schemeClr>
                </a:solidFill>
              </a:rPr>
            </a:br>
            <a:r>
              <a:rPr lang="en-US" dirty="0">
                <a:solidFill>
                  <a:schemeClr val="bg1">
                    <a:lumMod val="95000"/>
                  </a:schemeClr>
                </a:solidFill>
              </a:rPr>
              <a:t>Lane Detection? </a:t>
            </a:r>
          </a:p>
        </p:txBody>
      </p:sp>
    </p:spTree>
    <p:extLst>
      <p:ext uri="{BB962C8B-B14F-4D97-AF65-F5344CB8AC3E}">
        <p14:creationId xmlns:p14="http://schemas.microsoft.com/office/powerpoint/2010/main" val="178223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29624" y="2254772"/>
            <a:ext cx="5251450" cy="1661297"/>
          </a:xfrm>
        </p:spPr>
        <p:txBody>
          <a:bodyPr>
            <a:normAutofit fontScale="90000"/>
          </a:bodyPr>
          <a:lstStyle/>
          <a:p>
            <a:r>
              <a:rPr lang="en-US" dirty="0">
                <a:solidFill>
                  <a:schemeClr val="tx1">
                    <a:lumMod val="50000"/>
                    <a:lumOff val="50000"/>
                  </a:schemeClr>
                </a:solidFill>
              </a:rPr>
              <a:t>Difference between computer vision and </a:t>
            </a:r>
            <a:br>
              <a:rPr lang="en-US" dirty="0">
                <a:solidFill>
                  <a:schemeClr val="tx1">
                    <a:lumMod val="50000"/>
                    <a:lumOff val="50000"/>
                  </a:schemeClr>
                </a:solidFill>
              </a:rPr>
            </a:br>
            <a:r>
              <a:rPr lang="en-US" dirty="0">
                <a:solidFill>
                  <a:schemeClr val="tx1">
                    <a:lumMod val="50000"/>
                    <a:lumOff val="50000"/>
                  </a:schemeClr>
                </a:solidFill>
              </a:rPr>
              <a:t>image processing  </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1059319" y="881149"/>
            <a:ext cx="4467192" cy="4829695"/>
          </a:xfrm>
        </p:spPr>
        <p:txBody>
          <a:bodyPr>
            <a:normAutofit/>
          </a:bodyPr>
          <a:lstStyle/>
          <a:p>
            <a:r>
              <a:rPr lang="en-IN" dirty="0">
                <a:solidFill>
                  <a:schemeClr val="bg1"/>
                </a:solidFill>
              </a:rPr>
              <a:t>.</a:t>
            </a:r>
            <a:endParaRPr lang="en-US" dirty="0">
              <a:solidFill>
                <a:schemeClr val="bg1"/>
              </a:solidFill>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15" name="Picture Placeholder 6" descr="Iphone Floating taking image">
            <a:extLst>
              <a:ext uri="{FF2B5EF4-FFF2-40B4-BE49-F238E27FC236}">
                <a16:creationId xmlns:a16="http://schemas.microsoft.com/office/drawing/2014/main" id="{5A8DAD8F-CEBA-4286-961B-30DFB4A92CC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0"/>
            <a:ext cx="6096000" cy="6858000"/>
          </a:xfrm>
        </p:spPr>
      </p:pic>
      <p:sp>
        <p:nvSpPr>
          <p:cNvPr id="16" name="Rectangle 13" descr="Accent block">
            <a:extLst>
              <a:ext uri="{FF2B5EF4-FFF2-40B4-BE49-F238E27FC236}">
                <a16:creationId xmlns:a16="http://schemas.microsoft.com/office/drawing/2014/main" id="{C2FD4BB6-9F2A-4921-905F-7618252B8C3C}"/>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The main difference is in goals, not in methods. For example, if the goal is to enhance image for later use , then this may be called image processing. And if the goal is to emulate human vision like object recognition, defect detection or automatic driving, then it is closer to computer vision</a:t>
            </a:r>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22173" y="1150103"/>
            <a:ext cx="6342611" cy="4247804"/>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1521229" y="306426"/>
            <a:ext cx="9260378" cy="573989"/>
          </a:xfrm>
        </p:spPr>
        <p:txBody>
          <a:bodyPr>
            <a:normAutofit fontScale="90000"/>
          </a:bodyPr>
          <a:lstStyle/>
          <a:p>
            <a:pPr algn="l"/>
            <a:r>
              <a:rPr lang="en-US" dirty="0">
                <a:solidFill>
                  <a:schemeClr val="tx1">
                    <a:lumMod val="65000"/>
                    <a:lumOff val="35000"/>
                  </a:schemeClr>
                </a:solidFill>
              </a:rPr>
              <a:t>Success of Lane Detection in Self Driving Car </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467300" y="1150103"/>
            <a:ext cx="5393575" cy="4557794"/>
          </a:xfrm>
        </p:spPr>
        <p:txBody>
          <a:bodyPr>
            <a:normAutofit/>
          </a:bodyPr>
          <a:lstStyle/>
          <a:p>
            <a:pPr marL="0" indent="0">
              <a:buNone/>
            </a:pPr>
            <a:r>
              <a:rPr lang="en-US" dirty="0">
                <a:solidFill>
                  <a:schemeClr val="tx1">
                    <a:lumMod val="65000"/>
                    <a:lumOff val="35000"/>
                  </a:schemeClr>
                </a:solidFill>
              </a:rPr>
              <a:t> </a:t>
            </a:r>
            <a:r>
              <a:rPr lang="en-US" sz="2000" dirty="0">
                <a:solidFill>
                  <a:schemeClr val="tx1">
                    <a:lumMod val="65000"/>
                    <a:lumOff val="35000"/>
                  </a:schemeClr>
                </a:solidFill>
              </a:rPr>
              <a:t>Self Driving Cars </a:t>
            </a:r>
          </a:p>
          <a:p>
            <a:pPr marL="0" indent="0">
              <a:buNone/>
            </a:pPr>
            <a:r>
              <a:rPr lang="en-US" dirty="0">
                <a:solidFill>
                  <a:schemeClr val="tx1">
                    <a:lumMod val="65000"/>
                    <a:lumOff val="35000"/>
                  </a:schemeClr>
                </a:solidFill>
              </a:rPr>
              <a:t>It is a vehicle that is capable of sensing its environment and navigating without human input.</a:t>
            </a:r>
          </a:p>
          <a:p>
            <a:pPr marL="0" indent="0">
              <a:buNone/>
            </a:pPr>
            <a:r>
              <a:rPr lang="en-US" dirty="0">
                <a:solidFill>
                  <a:schemeClr val="tx1">
                    <a:lumMod val="65000"/>
                    <a:lumOff val="35000"/>
                  </a:schemeClr>
                </a:solidFill>
              </a:rPr>
              <a:t>Autonomous cars combine a variety of techniques to perceive their surroundings including radar , laser light , GPS,  odometry, lane detection and Computer Vision </a:t>
            </a:r>
          </a:p>
          <a:p>
            <a:pPr marL="0" indent="0">
              <a:buNone/>
            </a:pPr>
            <a:r>
              <a:rPr lang="en-IN" dirty="0">
                <a:solidFill>
                  <a:schemeClr val="tx1">
                    <a:lumMod val="65000"/>
                    <a:lumOff val="35000"/>
                  </a:schemeClr>
                </a:solidFill>
              </a:rPr>
              <a:t>Advanced control systems interpret sensory information to identify appropriate navigation paths, as well as obstacles and relevant signage</a:t>
            </a:r>
            <a:endParaRPr lang="en-US" sz="2000" dirty="0">
              <a:solidFill>
                <a:schemeClr val="tx1">
                  <a:lumMod val="65000"/>
                  <a:lumOff val="35000"/>
                </a:schemeClr>
              </a:solidFill>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stretch>
            <a:fillRect/>
          </a:stretch>
        </p:blipFill>
        <p:spPr>
          <a:xfrm>
            <a:off x="0" y="1050286"/>
            <a:ext cx="7406905" cy="4138395"/>
          </a:xfrm>
        </p:spPr>
      </p:pic>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810375" y="572943"/>
            <a:ext cx="5000626" cy="573989"/>
          </a:xfrm>
        </p:spPr>
        <p:txBody>
          <a:bodyPr/>
          <a:lstStyle/>
          <a:p>
            <a:r>
              <a:rPr lang="en-US" dirty="0"/>
              <a:t>Methods used to Develop lane detection</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294967295"/>
          </p:nvPr>
        </p:nvSpPr>
        <p:spPr>
          <a:xfrm>
            <a:off x="11549269" y="6468303"/>
            <a:ext cx="823706" cy="713547"/>
          </a:xfrm>
        </p:spPr>
        <p:txBody>
          <a:bodyPr/>
          <a:lstStyle/>
          <a:p>
            <a:fld id="{8C2E478F-E849-4A8C-AF1F-CBCC78A7CBFA}" type="slidenum">
              <a:rPr lang="en-US" smtClean="0"/>
              <a:t>5</a:t>
            </a:fld>
            <a:endParaRPr lang="en-US" dirty="0"/>
          </a:p>
        </p:txBody>
      </p:sp>
      <p:sp>
        <p:nvSpPr>
          <p:cNvPr id="19" name="Rectangle 22">
            <a:extLst>
              <a:ext uri="{FF2B5EF4-FFF2-40B4-BE49-F238E27FC236}">
                <a16:creationId xmlns:a16="http://schemas.microsoft.com/office/drawing/2014/main" id="{972A7CF2-66BD-49A0-81A0-B3293BE663A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0" name="Rectangle 34">
            <a:extLst>
              <a:ext uri="{FF2B5EF4-FFF2-40B4-BE49-F238E27FC236}">
                <a16:creationId xmlns:a16="http://schemas.microsoft.com/office/drawing/2014/main" id="{38B5FE1A-2324-463C-81AC-5FD362E8EB5F}"/>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Content Placeholder 8">
            <a:extLst>
              <a:ext uri="{FF2B5EF4-FFF2-40B4-BE49-F238E27FC236}">
                <a16:creationId xmlns:a16="http://schemas.microsoft.com/office/drawing/2014/main" id="{29C2F00D-8CA6-4F8A-9471-B448DD718293}"/>
              </a:ext>
            </a:extLst>
          </p:cNvPr>
          <p:cNvSpPr>
            <a:spLocks noGrp="1"/>
          </p:cNvSpPr>
          <p:nvPr>
            <p:ph idx="1"/>
          </p:nvPr>
        </p:nvSpPr>
        <p:spPr>
          <a:xfrm>
            <a:off x="7572375" y="1533529"/>
            <a:ext cx="4420842" cy="4476739"/>
          </a:xfrm>
        </p:spPr>
        <p:txBody>
          <a:bodyPr>
            <a:normAutofit/>
          </a:bodyPr>
          <a:lstStyle/>
          <a:p>
            <a:r>
              <a:rPr lang="en-US" sz="2000" dirty="0">
                <a:solidFill>
                  <a:schemeClr val="tx1">
                    <a:lumMod val="65000"/>
                    <a:lumOff val="35000"/>
                  </a:schemeClr>
                </a:solidFill>
              </a:rPr>
              <a:t>Gray scale</a:t>
            </a:r>
          </a:p>
          <a:p>
            <a:r>
              <a:rPr lang="en-US" sz="2000" dirty="0">
                <a:solidFill>
                  <a:schemeClr val="tx1">
                    <a:lumMod val="65000"/>
                    <a:lumOff val="35000"/>
                  </a:schemeClr>
                </a:solidFill>
              </a:rPr>
              <a:t>Gaussian smoothing</a:t>
            </a:r>
          </a:p>
          <a:p>
            <a:r>
              <a:rPr lang="en-US" sz="2000" dirty="0">
                <a:solidFill>
                  <a:schemeClr val="tx1">
                    <a:lumMod val="65000"/>
                    <a:lumOff val="35000"/>
                  </a:schemeClr>
                </a:solidFill>
              </a:rPr>
              <a:t>Canny edge detection </a:t>
            </a:r>
          </a:p>
          <a:p>
            <a:r>
              <a:rPr lang="en-US" sz="2000" dirty="0">
                <a:solidFill>
                  <a:schemeClr val="tx1">
                    <a:lumMod val="65000"/>
                    <a:lumOff val="35000"/>
                  </a:schemeClr>
                </a:solidFill>
              </a:rPr>
              <a:t>Region of interest</a:t>
            </a:r>
          </a:p>
          <a:p>
            <a:r>
              <a:rPr lang="en-US" sz="2000" dirty="0">
                <a:solidFill>
                  <a:schemeClr val="tx1">
                    <a:lumMod val="65000"/>
                    <a:lumOff val="35000"/>
                  </a:schemeClr>
                </a:solidFill>
              </a:rPr>
              <a:t>Hough space</a:t>
            </a:r>
          </a:p>
          <a:p>
            <a:r>
              <a:rPr lang="en-US" sz="2200" dirty="0">
                <a:solidFill>
                  <a:schemeClr val="tx1">
                    <a:lumMod val="65000"/>
                    <a:lumOff val="35000"/>
                  </a:schemeClr>
                </a:solidFill>
              </a:rPr>
              <a:t>Create two averaged lines across frames for a smooth video playback</a:t>
            </a:r>
            <a:endParaRPr lang="en-IN" sz="2200" dirty="0">
              <a:solidFill>
                <a:schemeClr val="tx1">
                  <a:lumMod val="65000"/>
                  <a:lumOff val="35000"/>
                </a:schemeClr>
              </a:solidFill>
            </a:endParaRPr>
          </a:p>
          <a:p>
            <a:r>
              <a:rPr lang="en-US" sz="2000" dirty="0">
                <a:solidFill>
                  <a:schemeClr val="tx1">
                    <a:lumMod val="65000"/>
                    <a:lumOff val="35000"/>
                  </a:schemeClr>
                </a:solidFill>
              </a:rPr>
              <a:t>Draw lines</a:t>
            </a:r>
          </a:p>
          <a:p>
            <a:endParaRPr lang="en-US" sz="2000" dirty="0">
              <a:solidFill>
                <a:schemeClr val="tx1">
                  <a:lumMod val="65000"/>
                  <a:lumOff val="35000"/>
                </a:schemeClr>
              </a:solidFill>
            </a:endParaRPr>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204ECC-53C2-4BB6-A2AC-26E3DC401204}"/>
              </a:ext>
            </a:extLst>
          </p:cNvPr>
          <p:cNvPicPr>
            <a:picLocks noChangeAspect="1"/>
          </p:cNvPicPr>
          <p:nvPr/>
        </p:nvPicPr>
        <p:blipFill>
          <a:blip r:embed="rId2"/>
          <a:stretch>
            <a:fillRect/>
          </a:stretch>
        </p:blipFill>
        <p:spPr>
          <a:xfrm>
            <a:off x="9525" y="-47625"/>
            <a:ext cx="12192000" cy="6882580"/>
          </a:xfrm>
          <a:prstGeom prst="rect">
            <a:avLst/>
          </a:prstGeom>
        </p:spPr>
      </p:pic>
      <p:sp>
        <p:nvSpPr>
          <p:cNvPr id="9" name="Rectangle 8" descr="Accent block">
            <a:extLst>
              <a:ext uri="{FF2B5EF4-FFF2-40B4-BE49-F238E27FC236}">
                <a16:creationId xmlns:a16="http://schemas.microsoft.com/office/drawing/2014/main" id="{34F19AC9-C6FC-4796-9B23-DCEEA4FD5176}"/>
              </a:ext>
              <a:ext uri="{C183D7F6-B498-43B3-948B-1728B52AA6E4}">
                <adec:decorative xmlns:adec="http://schemas.microsoft.com/office/drawing/2017/decorative" val="1"/>
              </a:ext>
            </a:extLst>
          </p:cNvPr>
          <p:cNvSpPr/>
          <p:nvPr/>
        </p:nvSpPr>
        <p:spPr>
          <a:xfrm>
            <a:off x="-9525" y="-35335"/>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a:extLst>
              <a:ext uri="{FF2B5EF4-FFF2-40B4-BE49-F238E27FC236}">
                <a16:creationId xmlns:a16="http://schemas.microsoft.com/office/drawing/2014/main" id="{C1E03E58-E2D9-465C-833B-AB2F40C3B443}"/>
              </a:ext>
            </a:extLst>
          </p:cNvPr>
          <p:cNvSpPr>
            <a:spLocks noGrp="1"/>
          </p:cNvSpPr>
          <p:nvPr>
            <p:ph type="title"/>
          </p:nvPr>
        </p:nvSpPr>
        <p:spPr>
          <a:xfrm>
            <a:off x="1388165" y="2987865"/>
            <a:ext cx="9368735" cy="830649"/>
          </a:xfrm>
        </p:spPr>
        <p:txBody>
          <a:bodyPr>
            <a:normAutofit/>
          </a:bodyPr>
          <a:lstStyle/>
          <a:p>
            <a:r>
              <a:rPr lang="en-US" sz="4400" dirty="0">
                <a:solidFill>
                  <a:schemeClr val="bg1"/>
                </a:solidFill>
              </a:rPr>
              <a:t>Lets see how the stimulation works</a:t>
            </a:r>
          </a:p>
        </p:txBody>
      </p:sp>
    </p:spTree>
    <p:extLst>
      <p:ext uri="{BB962C8B-B14F-4D97-AF65-F5344CB8AC3E}">
        <p14:creationId xmlns:p14="http://schemas.microsoft.com/office/powerpoint/2010/main" val="22683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5C225A7-D810-4412-8AC4-EB98771A2E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399" y="3421538"/>
            <a:ext cx="6096000" cy="3429000"/>
          </a:xfrm>
          <a:prstGeom prst="rect">
            <a:avLst/>
          </a:prstGeom>
          <a:noFill/>
          <a:ln>
            <a:noFill/>
          </a:ln>
        </p:spPr>
      </p:pic>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294967295"/>
          </p:nvPr>
        </p:nvSpPr>
        <p:spPr>
          <a:xfrm>
            <a:off x="11549269" y="6468303"/>
            <a:ext cx="823706" cy="713547"/>
          </a:xfrm>
        </p:spPr>
        <p:txBody>
          <a:bodyPr/>
          <a:lstStyle/>
          <a:p>
            <a:fld id="{8C2E478F-E849-4A8C-AF1F-CBCC78A7CBFA}" type="slidenum">
              <a:rPr lang="en-US" smtClean="0"/>
              <a:t>7</a:t>
            </a:fld>
            <a:endParaRPr lang="en-US" dirty="0"/>
          </a:p>
        </p:txBody>
      </p:sp>
      <p:pic>
        <p:nvPicPr>
          <p:cNvPr id="10" name="Picture 9">
            <a:extLst>
              <a:ext uri="{FF2B5EF4-FFF2-40B4-BE49-F238E27FC236}">
                <a16:creationId xmlns:a16="http://schemas.microsoft.com/office/drawing/2014/main" id="{4B76E41F-AFE2-40CA-B470-0FA924F79F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476"/>
            <a:ext cx="6096000" cy="3421538"/>
          </a:xfrm>
          <a:prstGeom prst="rect">
            <a:avLst/>
          </a:prstGeom>
          <a:noFill/>
          <a:ln>
            <a:noFill/>
          </a:ln>
        </p:spPr>
      </p:pic>
      <p:pic>
        <p:nvPicPr>
          <p:cNvPr id="7" name="Picture 6">
            <a:extLst>
              <a:ext uri="{FF2B5EF4-FFF2-40B4-BE49-F238E27FC236}">
                <a16:creationId xmlns:a16="http://schemas.microsoft.com/office/drawing/2014/main" id="{8F9DC707-3D8B-43A6-941E-74338454015C}"/>
              </a:ext>
            </a:extLst>
          </p:cNvPr>
          <p:cNvPicPr>
            <a:picLocks noChangeAspect="1"/>
          </p:cNvPicPr>
          <p:nvPr/>
        </p:nvPicPr>
        <p:blipFill>
          <a:blip r:embed="rId5"/>
          <a:stretch>
            <a:fillRect/>
          </a:stretch>
        </p:blipFill>
        <p:spPr>
          <a:xfrm>
            <a:off x="-38099" y="-38100"/>
            <a:ext cx="6096000" cy="3429000"/>
          </a:xfrm>
          <a:prstGeom prst="rect">
            <a:avLst/>
          </a:prstGeom>
        </p:spPr>
      </p:pic>
      <p:sp>
        <p:nvSpPr>
          <p:cNvPr id="14" name="Rectangle: Rounded Corners 13">
            <a:extLst>
              <a:ext uri="{FF2B5EF4-FFF2-40B4-BE49-F238E27FC236}">
                <a16:creationId xmlns:a16="http://schemas.microsoft.com/office/drawing/2014/main" id="{FC39A121-D196-4AA1-9A59-7F580A327FDE}"/>
              </a:ext>
            </a:extLst>
          </p:cNvPr>
          <p:cNvSpPr/>
          <p:nvPr/>
        </p:nvSpPr>
        <p:spPr>
          <a:xfrm>
            <a:off x="10883900" y="267970"/>
            <a:ext cx="1077222"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ffectLst/>
                <a:ea typeface="Calibri" panose="020F0502020204030204" pitchFamily="34" charset="0"/>
                <a:cs typeface="Times New Roman" panose="02020603050405020304" pitchFamily="18" charset="0"/>
              </a:rPr>
              <a:t>Grey scale</a:t>
            </a:r>
          </a:p>
        </p:txBody>
      </p:sp>
      <p:pic>
        <p:nvPicPr>
          <p:cNvPr id="15" name="Picture 14">
            <a:extLst>
              <a:ext uri="{FF2B5EF4-FFF2-40B4-BE49-F238E27FC236}">
                <a16:creationId xmlns:a16="http://schemas.microsoft.com/office/drawing/2014/main" id="{11F8F1AE-E077-4595-BF46-80E8ADE7AA3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96001" y="3436462"/>
            <a:ext cx="6096000" cy="3421538"/>
          </a:xfrm>
          <a:prstGeom prst="rect">
            <a:avLst/>
          </a:prstGeom>
          <a:noFill/>
          <a:ln>
            <a:noFill/>
          </a:ln>
        </p:spPr>
      </p:pic>
      <p:sp>
        <p:nvSpPr>
          <p:cNvPr id="16" name="Rectangle: Rounded Corners 15">
            <a:extLst>
              <a:ext uri="{FF2B5EF4-FFF2-40B4-BE49-F238E27FC236}">
                <a16:creationId xmlns:a16="http://schemas.microsoft.com/office/drawing/2014/main" id="{27B81231-D6F3-4512-BDEE-E42BAB6F355D}"/>
              </a:ext>
            </a:extLst>
          </p:cNvPr>
          <p:cNvSpPr/>
          <p:nvPr/>
        </p:nvSpPr>
        <p:spPr>
          <a:xfrm>
            <a:off x="10883900" y="3757965"/>
            <a:ext cx="1077222"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a typeface="Calibri" panose="020F0502020204030204" pitchFamily="34" charset="0"/>
                <a:cs typeface="Times New Roman" panose="02020603050405020304" pitchFamily="18" charset="0"/>
              </a:rPr>
              <a:t>Canny</a:t>
            </a:r>
            <a:endParaRPr lang="en-IN" sz="1600" dirty="0">
              <a:effectLst/>
              <a:ea typeface="Calibri" panose="020F0502020204030204" pitchFamily="34"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F939CEA2-2ECB-4B34-875D-1F2A681ECDD7}"/>
              </a:ext>
            </a:extLst>
          </p:cNvPr>
          <p:cNvSpPr/>
          <p:nvPr/>
        </p:nvSpPr>
        <p:spPr>
          <a:xfrm>
            <a:off x="4597400" y="267970"/>
            <a:ext cx="1224268"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a typeface="Calibri" panose="020F0502020204030204" pitchFamily="34" charset="0"/>
                <a:cs typeface="Times New Roman" panose="02020603050405020304" pitchFamily="18" charset="0"/>
              </a:rPr>
              <a:t>Original Pic</a:t>
            </a:r>
            <a:endParaRPr lang="en-IN" sz="1600" dirty="0">
              <a:effectLs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530E1627-2D39-4BDB-A33C-9237E309E1F5}"/>
              </a:ext>
            </a:extLst>
          </p:cNvPr>
          <p:cNvSpPr/>
          <p:nvPr/>
        </p:nvSpPr>
        <p:spPr>
          <a:xfrm>
            <a:off x="4508500" y="3757965"/>
            <a:ext cx="1313168"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a typeface="Calibri" panose="020F0502020204030204" pitchFamily="34" charset="0"/>
                <a:cs typeface="Times New Roman" panose="02020603050405020304" pitchFamily="18" charset="0"/>
              </a:rPr>
              <a:t>Smoothing</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327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50799D-5DBE-44F9-A002-CABBFC7F3E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6083301" cy="3429000"/>
          </a:xfrm>
          <a:prstGeom prst="rect">
            <a:avLst/>
          </a:prstGeom>
          <a:noFill/>
          <a:ln>
            <a:noFill/>
          </a:ln>
        </p:spPr>
      </p:pic>
      <p:pic>
        <p:nvPicPr>
          <p:cNvPr id="7" name="Picture 6">
            <a:extLst>
              <a:ext uri="{FF2B5EF4-FFF2-40B4-BE49-F238E27FC236}">
                <a16:creationId xmlns:a16="http://schemas.microsoft.com/office/drawing/2014/main" id="{B84EDAFB-1BAD-4F66-8A81-F3F0E3197E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700"/>
            <a:ext cx="6096000" cy="3429000"/>
          </a:xfrm>
          <a:prstGeom prst="rect">
            <a:avLst/>
          </a:prstGeom>
          <a:noFill/>
          <a:ln>
            <a:noFill/>
          </a:ln>
        </p:spPr>
      </p:pic>
      <p:pic>
        <p:nvPicPr>
          <p:cNvPr id="8" name="Picture 7">
            <a:extLst>
              <a:ext uri="{FF2B5EF4-FFF2-40B4-BE49-F238E27FC236}">
                <a16:creationId xmlns:a16="http://schemas.microsoft.com/office/drawing/2014/main" id="{8D72E59B-C292-4EBF-AB60-3EFA33DADF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83301" y="3429000"/>
            <a:ext cx="6108699" cy="3441700"/>
          </a:xfrm>
          <a:prstGeom prst="rect">
            <a:avLst/>
          </a:prstGeom>
          <a:noFill/>
          <a:ln>
            <a:noFill/>
          </a:ln>
        </p:spPr>
      </p:pic>
      <p:pic>
        <p:nvPicPr>
          <p:cNvPr id="9" name="Picture 8">
            <a:extLst>
              <a:ext uri="{FF2B5EF4-FFF2-40B4-BE49-F238E27FC236}">
                <a16:creationId xmlns:a16="http://schemas.microsoft.com/office/drawing/2014/main" id="{D0450880-89B7-4710-BB70-5E06793C5D0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401" y="3429000"/>
            <a:ext cx="6095999" cy="3441700"/>
          </a:xfrm>
          <a:prstGeom prst="rect">
            <a:avLst/>
          </a:prstGeom>
          <a:noFill/>
          <a:ln>
            <a:noFill/>
          </a:ln>
        </p:spPr>
      </p:pic>
      <p:sp>
        <p:nvSpPr>
          <p:cNvPr id="10" name="Rectangle: Rounded Corners 9">
            <a:extLst>
              <a:ext uri="{FF2B5EF4-FFF2-40B4-BE49-F238E27FC236}">
                <a16:creationId xmlns:a16="http://schemas.microsoft.com/office/drawing/2014/main" id="{1416EBBC-1239-4087-AC8A-444C2AB16A5A}"/>
              </a:ext>
            </a:extLst>
          </p:cNvPr>
          <p:cNvSpPr/>
          <p:nvPr/>
        </p:nvSpPr>
        <p:spPr>
          <a:xfrm>
            <a:off x="4597400" y="267970"/>
            <a:ext cx="1224268"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ffectLst/>
                <a:ea typeface="Calibri" panose="020F0502020204030204" pitchFamily="34" charset="0"/>
                <a:cs typeface="Times New Roman" panose="02020603050405020304" pitchFamily="18" charset="0"/>
              </a:rPr>
              <a:t>ROC</a:t>
            </a:r>
          </a:p>
        </p:txBody>
      </p:sp>
      <p:sp>
        <p:nvSpPr>
          <p:cNvPr id="11" name="Rectangle: Rounded Corners 10">
            <a:extLst>
              <a:ext uri="{FF2B5EF4-FFF2-40B4-BE49-F238E27FC236}">
                <a16:creationId xmlns:a16="http://schemas.microsoft.com/office/drawing/2014/main" id="{26E473BC-A6A4-49BA-A5A8-E5E1E5A6AE94}"/>
              </a:ext>
            </a:extLst>
          </p:cNvPr>
          <p:cNvSpPr/>
          <p:nvPr/>
        </p:nvSpPr>
        <p:spPr>
          <a:xfrm>
            <a:off x="10198100" y="3849370"/>
            <a:ext cx="1625571"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IN" dirty="0"/>
              <a:t>Averaged lines</a:t>
            </a:r>
          </a:p>
        </p:txBody>
      </p:sp>
      <p:sp>
        <p:nvSpPr>
          <p:cNvPr id="12" name="Rectangle: Rounded Corners 11">
            <a:extLst>
              <a:ext uri="{FF2B5EF4-FFF2-40B4-BE49-F238E27FC236}">
                <a16:creationId xmlns:a16="http://schemas.microsoft.com/office/drawing/2014/main" id="{2FC215E3-4E68-45A8-9336-9A0CD743D591}"/>
              </a:ext>
            </a:extLst>
          </p:cNvPr>
          <p:cNvSpPr/>
          <p:nvPr/>
        </p:nvSpPr>
        <p:spPr>
          <a:xfrm>
            <a:off x="4597400" y="3849370"/>
            <a:ext cx="1267436"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ffectLst/>
                <a:ea typeface="Calibri" panose="020F0502020204030204" pitchFamily="34" charset="0"/>
                <a:cs typeface="Times New Roman" panose="02020603050405020304" pitchFamily="18" charset="0"/>
              </a:rPr>
              <a:t>Final Result</a:t>
            </a:r>
          </a:p>
        </p:txBody>
      </p:sp>
      <p:sp>
        <p:nvSpPr>
          <p:cNvPr id="13" name="Rectangle: Rounded Corners 12">
            <a:extLst>
              <a:ext uri="{FF2B5EF4-FFF2-40B4-BE49-F238E27FC236}">
                <a16:creationId xmlns:a16="http://schemas.microsoft.com/office/drawing/2014/main" id="{9FC32401-66CE-4861-94F5-3C7F7A53F75F}"/>
              </a:ext>
            </a:extLst>
          </p:cNvPr>
          <p:cNvSpPr/>
          <p:nvPr/>
        </p:nvSpPr>
        <p:spPr>
          <a:xfrm>
            <a:off x="10419068" y="267970"/>
            <a:ext cx="1404603" cy="4432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dirty="0">
                <a:ea typeface="Calibri" panose="020F0502020204030204" pitchFamily="34" charset="0"/>
                <a:cs typeface="Times New Roman" panose="02020603050405020304" pitchFamily="18" charset="0"/>
              </a:rPr>
              <a:t>Hough Space</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573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Accent block">
            <a:extLst>
              <a:ext uri="{FF2B5EF4-FFF2-40B4-BE49-F238E27FC236}">
                <a16:creationId xmlns:a16="http://schemas.microsoft.com/office/drawing/2014/main" id="{C9723C65-7149-4E70-9682-E1693144A7F1}"/>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E50B29D-89E7-456C-B3AE-10908E8A957C}"/>
              </a:ext>
            </a:extLst>
          </p:cNvPr>
          <p:cNvPicPr>
            <a:picLocks noChangeAspect="1"/>
          </p:cNvPicPr>
          <p:nvPr/>
        </p:nvPicPr>
        <p:blipFill>
          <a:blip r:embed="rId2"/>
          <a:stretch>
            <a:fillRect/>
          </a:stretch>
        </p:blipFill>
        <p:spPr>
          <a:xfrm>
            <a:off x="0" y="1117600"/>
            <a:ext cx="12192000" cy="5740400"/>
          </a:xfrm>
          <a:prstGeom prst="rect">
            <a:avLst/>
          </a:prstGeom>
        </p:spPr>
      </p:pic>
      <p:sp>
        <p:nvSpPr>
          <p:cNvPr id="9" name="Title 5">
            <a:extLst>
              <a:ext uri="{FF2B5EF4-FFF2-40B4-BE49-F238E27FC236}">
                <a16:creationId xmlns:a16="http://schemas.microsoft.com/office/drawing/2014/main" id="{919C7420-D82A-4C9C-A93F-4F2FD05C36AC}"/>
              </a:ext>
            </a:extLst>
          </p:cNvPr>
          <p:cNvSpPr>
            <a:spLocks noGrp="1"/>
          </p:cNvSpPr>
          <p:nvPr>
            <p:ph type="title"/>
          </p:nvPr>
        </p:nvSpPr>
        <p:spPr>
          <a:xfrm>
            <a:off x="1626566" y="286951"/>
            <a:ext cx="8938868" cy="830649"/>
          </a:xfrm>
        </p:spPr>
        <p:txBody>
          <a:bodyPr>
            <a:normAutofit fontScale="90000"/>
          </a:bodyPr>
          <a:lstStyle/>
          <a:p>
            <a:r>
              <a:rPr lang="en-US" sz="3600" dirty="0">
                <a:solidFill>
                  <a:schemeClr val="bg1"/>
                </a:solidFill>
                <a:latin typeface="+mn-lt"/>
              </a:rPr>
              <a:t>This How Autonomous Cars Sees The World</a:t>
            </a:r>
          </a:p>
        </p:txBody>
      </p:sp>
    </p:spTree>
    <p:extLst>
      <p:ext uri="{BB962C8B-B14F-4D97-AF65-F5344CB8AC3E}">
        <p14:creationId xmlns:p14="http://schemas.microsoft.com/office/powerpoint/2010/main" val="375351130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F8FE84D-1C5B-4BEC-B121-E591FDBAB6BF}" vid="{661C2926-06AF-44F1-B5FF-221AB22533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3D0180-3F4E-4F9D-9380-9BB760D9E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7DF1B-6056-439C-A7E0-36C22B70ABF1}">
  <ds:schemaRefs>
    <ds:schemaRef ds:uri="http://purl.org/dc/terms/"/>
    <ds:schemaRef ds:uri="6dc4bcd6-49db-4c07-9060-8acfc67cef9f"/>
    <ds:schemaRef ds:uri="http://schemas.microsoft.com/office/2006/documentManagement/types"/>
    <ds:schemaRef ds:uri="fb0879af-3eba-417a-a55a-ffe6dcd6ca77"/>
    <ds:schemaRef ds:uri="http://purl.org/dc/elements/1.1/"/>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E58EF16-B055-4F34-8D7A-DD080B2C9F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366</Words>
  <Application>Microsoft Office PowerPoint</Application>
  <PresentationFormat>Widescreen</PresentationFormat>
  <Paragraphs>64</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Gill Sans</vt:lpstr>
      <vt:lpstr>Arial</vt:lpstr>
      <vt:lpstr>Calibri</vt:lpstr>
      <vt:lpstr>Calibri Light</vt:lpstr>
      <vt:lpstr>Office Theme</vt:lpstr>
      <vt:lpstr>Lane Detection in Self Driving Cars</vt:lpstr>
      <vt:lpstr>What is  Lane Detection? </vt:lpstr>
      <vt:lpstr>Difference between computer vision and  image processing  </vt:lpstr>
      <vt:lpstr>Success of Lane Detection in Self Driving Car </vt:lpstr>
      <vt:lpstr>Methods used to Develop lane detection</vt:lpstr>
      <vt:lpstr>Lets see how the stimulation works</vt:lpstr>
      <vt:lpstr>PowerPoint Presentation</vt:lpstr>
      <vt:lpstr>PowerPoint Presentation</vt:lpstr>
      <vt:lpstr>This How Autonomous Cars Sees The World</vt:lpstr>
      <vt:lpstr>Classical VS Deep </vt:lpstr>
      <vt:lpstr>Applications</vt:lpstr>
      <vt:lpstr>Large Picture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2018-07-24T19:37:24Z</dcterms:created>
  <dcterms:modified xsi:type="dcterms:W3CDTF">2018-12-05T17:04:31Z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